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51" r:id="rId1"/>
  </p:sldMasterIdLst>
  <p:handoutMasterIdLst>
    <p:handoutMasterId r:id="rId6"/>
  </p:handoutMasterIdLst>
  <p:sldIdLst>
    <p:sldId id="257" r:id="rId2"/>
    <p:sldId id="284" r:id="rId3"/>
    <p:sldId id="280" r:id="rId4"/>
    <p:sldId id="269" r:id="rId5"/>
  </p:sldIdLst>
  <p:sldSz cx="9144000" cy="6858000" type="screen4x3"/>
  <p:notesSz cx="7302500" cy="9588500"/>
  <p:embeddedFontLst>
    <p:embeddedFont>
      <p:font typeface="Verdana" pitchFamily="34" charset="0"/>
      <p:regular r:id="rId7"/>
      <p:bold r:id="rId8"/>
      <p:italic r:id="rId9"/>
      <p:boldItalic r:id="rId10"/>
    </p:embeddedFont>
  </p:embeddedFont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Verdana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Verdana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Verdana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Verdana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Verdana" pitchFamily="34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Verdana" pitchFamily="34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Verdana" pitchFamily="34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Verdana" pitchFamily="34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Verdan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FBCFF"/>
    <a:srgbClr val="FFFFFF"/>
    <a:srgbClr val="0066CC"/>
    <a:srgbClr val="000000"/>
    <a:srgbClr val="000066"/>
    <a:srgbClr val="C0C0C0"/>
    <a:srgbClr val="0F98FF"/>
    <a:srgbClr val="45A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290" autoAdjust="0"/>
    <p:restoredTop sz="90929" autoAdjust="0"/>
  </p:normalViewPr>
  <p:slideViewPr>
    <p:cSldViewPr>
      <p:cViewPr>
        <p:scale>
          <a:sx n="100" d="100"/>
          <a:sy n="100" d="100"/>
        </p:scale>
        <p:origin x="-798" y="22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61" d="100"/>
          <a:sy n="61" d="100"/>
        </p:scale>
        <p:origin x="-1698" y="-54"/>
      </p:cViewPr>
      <p:guideLst>
        <p:guide orient="horz" pos="3020"/>
        <p:guide pos="230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2.fntdata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font" Target="fonts/font1.fntdata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font" Target="fonts/font4.fntdata"/><Relationship Id="rId4" Type="http://schemas.openxmlformats.org/officeDocument/2006/relationships/slide" Target="slides/slide3.xml"/><Relationship Id="rId9" Type="http://schemas.openxmlformats.org/officeDocument/2006/relationships/font" Target="fonts/font3.fntdata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3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16388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15" tIns="48257" rIns="96515" bIns="48257" numCol="1" anchor="t" anchorCtr="0" compatLnSpc="1">
            <a:prstTxWarp prst="textNoShape">
              <a:avLst/>
            </a:prstTxWarp>
          </a:bodyPr>
          <a:lstStyle>
            <a:lvl1pPr defTabSz="965200">
              <a:defRPr sz="1300"/>
            </a:lvl1pPr>
          </a:lstStyle>
          <a:p>
            <a:endParaRPr lang="en-US"/>
          </a:p>
        </p:txBody>
      </p:sp>
      <p:sp>
        <p:nvSpPr>
          <p:cNvPr id="12083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4138613" y="0"/>
            <a:ext cx="3163887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15" tIns="48257" rIns="96515" bIns="48257" numCol="1" anchor="t" anchorCtr="0" compatLnSpc="1">
            <a:prstTxWarp prst="textNoShape">
              <a:avLst/>
            </a:prstTxWarp>
          </a:bodyPr>
          <a:lstStyle>
            <a:lvl1pPr algn="r" defTabSz="965200">
              <a:defRPr sz="1300"/>
            </a:lvl1pPr>
          </a:lstStyle>
          <a:p>
            <a:endParaRPr lang="en-US"/>
          </a:p>
        </p:txBody>
      </p:sp>
      <p:sp>
        <p:nvSpPr>
          <p:cNvPr id="12083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109075"/>
            <a:ext cx="316388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15" tIns="48257" rIns="96515" bIns="48257" numCol="1" anchor="b" anchorCtr="0" compatLnSpc="1">
            <a:prstTxWarp prst="textNoShape">
              <a:avLst/>
            </a:prstTxWarp>
          </a:bodyPr>
          <a:lstStyle>
            <a:lvl1pPr defTabSz="965200">
              <a:defRPr sz="1300"/>
            </a:lvl1pPr>
          </a:lstStyle>
          <a:p>
            <a:endParaRPr lang="en-US"/>
          </a:p>
        </p:txBody>
      </p:sp>
      <p:sp>
        <p:nvSpPr>
          <p:cNvPr id="12083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4138613" y="9109075"/>
            <a:ext cx="3163887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15" tIns="48257" rIns="96515" bIns="48257" numCol="1" anchor="b" anchorCtr="0" compatLnSpc="1">
            <a:prstTxWarp prst="textNoShape">
              <a:avLst/>
            </a:prstTxWarp>
          </a:bodyPr>
          <a:lstStyle>
            <a:lvl1pPr algn="r" defTabSz="965200">
              <a:defRPr sz="1300"/>
            </a:lvl1pPr>
          </a:lstStyle>
          <a:p>
            <a:fld id="{70398BA8-3413-456C-BA3D-D8AAE15B38E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96260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337" name="Rectangle 65"/>
          <p:cNvSpPr>
            <a:spLocks noChangeArrowheads="1"/>
          </p:cNvSpPr>
          <p:nvPr/>
        </p:nvSpPr>
        <p:spPr bwMode="auto">
          <a:xfrm flipV="1">
            <a:off x="533400" y="2640013"/>
            <a:ext cx="7924800" cy="19050"/>
          </a:xfrm>
          <a:prstGeom prst="rect">
            <a:avLst/>
          </a:prstGeom>
          <a:solidFill>
            <a:srgbClr val="C0C0C0"/>
          </a:solidFill>
          <a:ln w="9525">
            <a:noFill/>
            <a:miter lim="800000"/>
            <a:headEnd/>
            <a:tailEnd/>
          </a:ln>
          <a:effectLst/>
        </p:spPr>
        <p:txBody>
          <a:bodyPr rot="10800000" wrap="none" anchor="ctr"/>
          <a:lstStyle/>
          <a:p>
            <a:pPr algn="ctr"/>
            <a:endParaRPr kumimoji="1" lang="en-US"/>
          </a:p>
        </p:txBody>
      </p:sp>
      <p:sp>
        <p:nvSpPr>
          <p:cNvPr id="54338" name="Rectangle 66"/>
          <p:cNvSpPr>
            <a:spLocks noGrp="1" noChangeArrowheads="1"/>
          </p:cNvSpPr>
          <p:nvPr>
            <p:ph type="ctrTitle" sz="quarter"/>
          </p:nvPr>
        </p:nvSpPr>
        <p:spPr>
          <a:xfrm>
            <a:off x="779463" y="1887538"/>
            <a:ext cx="7678737" cy="641350"/>
          </a:xfrm>
        </p:spPr>
        <p:txBody>
          <a:bodyPr/>
          <a:lstStyle>
            <a:lvl1pPr algn="r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4339" name="Rectangle 67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4021138" y="2860675"/>
            <a:ext cx="4437062" cy="3114675"/>
          </a:xfrm>
        </p:spPr>
        <p:txBody>
          <a:bodyPr/>
          <a:lstStyle>
            <a:lvl1pPr marL="0" indent="0">
              <a:buFont typeface="Wingdings" pitchFamily="2" charset="2"/>
              <a:buNone/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54340" name="Rectangle 68"/>
          <p:cNvSpPr>
            <a:spLocks noGrp="1" noChangeArrowheads="1"/>
          </p:cNvSpPr>
          <p:nvPr>
            <p:ph type="dt" sz="quarter" idx="2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</p:spPr>
        <p:txBody>
          <a:bodyPr wrap="square"/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54341" name="Rectangle 6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/>
          </a:p>
        </p:txBody>
      </p:sp>
      <p:sp>
        <p:nvSpPr>
          <p:cNvPr id="54342" name="Rectangle 7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93413B85-1C1E-48E0-9DE6-B27DEEF7030E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54275" name="Rectangle 3"/>
          <p:cNvSpPr>
            <a:spLocks noChangeArrowheads="1"/>
          </p:cNvSpPr>
          <p:nvPr/>
        </p:nvSpPr>
        <p:spPr bwMode="auto">
          <a:xfrm>
            <a:off x="517525" y="0"/>
            <a:ext cx="26988" cy="6858000"/>
          </a:xfrm>
          <a:prstGeom prst="rect">
            <a:avLst/>
          </a:prstGeom>
          <a:solidFill>
            <a:srgbClr val="C0C0C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914400" y="6400800"/>
            <a:ext cx="8077200" cy="3429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/>
              <a:t>EM3 Systems Inc	San Francisco, California – Pune, India		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994525" y="982663"/>
            <a:ext cx="2039938" cy="5265737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71538" y="982663"/>
            <a:ext cx="5970587" cy="526573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914400" y="6400800"/>
            <a:ext cx="8077200" cy="3429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/>
              <a:t>EM3 Systems Inc	San Francisco, California – Pune, India		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hart" preserve="1">
  <p:cSld name="Title, Text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71538" y="982663"/>
            <a:ext cx="8162925" cy="64135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912813" y="1905000"/>
            <a:ext cx="3978275" cy="43434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hart Placeholder 3"/>
          <p:cNvSpPr>
            <a:spLocks noGrp="1"/>
          </p:cNvSpPr>
          <p:nvPr>
            <p:ph type="chart" sz="half" idx="2"/>
          </p:nvPr>
        </p:nvSpPr>
        <p:spPr>
          <a:xfrm>
            <a:off x="5043488" y="1905000"/>
            <a:ext cx="3979862" cy="4343400"/>
          </a:xfrm>
        </p:spPr>
        <p:txBody>
          <a:bodyPr/>
          <a:lstStyle/>
          <a:p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914400" y="6400800"/>
            <a:ext cx="8077200" cy="3429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/>
              <a:t>EM3 Systems Inc	San Francisco, California – Pune, India		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914400" y="6400800"/>
            <a:ext cx="8077200" cy="3429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/>
              <a:t>EM3 Systems Inc	San Francisco, California – Pune, India		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914400" y="6400800"/>
            <a:ext cx="8077200" cy="3429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/>
              <a:t>EM3 Systems Inc	San Francisco, California – Pune, India		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2813" y="1905000"/>
            <a:ext cx="3978275" cy="4343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43488" y="1905000"/>
            <a:ext cx="3979862" cy="4343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914400" y="6400800"/>
            <a:ext cx="8077200" cy="3429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/>
              <a:t>EM3 Systems Inc	San Francisco, California – Pune, India		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914400" y="6400800"/>
            <a:ext cx="8077200" cy="3429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/>
              <a:t>EM3 Systems Inc	San Francisco, California – Pune, India		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914400" y="6400800"/>
            <a:ext cx="8077200" cy="3429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/>
              <a:t>EM3 Systems Inc	San Francisco, California – Pune, India		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914400" y="6400800"/>
            <a:ext cx="8077200" cy="3429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/>
              <a:t>EM3 Systems Inc	San Francisco, California – Pune, India		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914400" y="6400800"/>
            <a:ext cx="8077200" cy="3429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/>
              <a:t>EM3 Systems Inc	San Francisco, California – Pune, India		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914400" y="6400800"/>
            <a:ext cx="8077200" cy="3429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/>
              <a:t>EM3 Systems Inc	San Francisco, California – Pune, India		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313" name="Rectangle 65"/>
          <p:cNvSpPr>
            <a:spLocks noGrp="1" noChangeArrowheads="1"/>
          </p:cNvSpPr>
          <p:nvPr>
            <p:ph type="title"/>
          </p:nvPr>
        </p:nvSpPr>
        <p:spPr bwMode="auto">
          <a:xfrm>
            <a:off x="871538" y="982663"/>
            <a:ext cx="816292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53314" name="Rectangle 66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2813" y="1905000"/>
            <a:ext cx="8110537" cy="434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3321" name="Rectangle 73"/>
          <p:cNvSpPr>
            <a:spLocks noChangeArrowheads="1"/>
          </p:cNvSpPr>
          <p:nvPr userDrawn="1"/>
        </p:nvSpPr>
        <p:spPr bwMode="auto">
          <a:xfrm>
            <a:off x="517525" y="0"/>
            <a:ext cx="26988" cy="6858000"/>
          </a:xfrm>
          <a:prstGeom prst="rect">
            <a:avLst/>
          </a:prstGeom>
          <a:solidFill>
            <a:srgbClr val="C0C0C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3323" name="Rectangle 75"/>
          <p:cNvSpPr>
            <a:spLocks noChangeArrowheads="1"/>
          </p:cNvSpPr>
          <p:nvPr userDrawn="1"/>
        </p:nvSpPr>
        <p:spPr bwMode="auto">
          <a:xfrm rot="5400000" flipH="1">
            <a:off x="4822031" y="-2491581"/>
            <a:ext cx="26988" cy="8610600"/>
          </a:xfrm>
          <a:prstGeom prst="rect">
            <a:avLst/>
          </a:prstGeom>
          <a:solidFill>
            <a:srgbClr val="C0C0C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3" r:id="rId2"/>
    <p:sldLayoutId id="2147483654" r:id="rId3"/>
    <p:sldLayoutId id="2147483655" r:id="rId4"/>
    <p:sldLayoutId id="2147483656" r:id="rId5"/>
    <p:sldLayoutId id="2147483657" r:id="rId6"/>
    <p:sldLayoutId id="2147483658" r:id="rId7"/>
    <p:sldLayoutId id="2147483659" r:id="rId8"/>
    <p:sldLayoutId id="2147483660" r:id="rId9"/>
    <p:sldLayoutId id="2147483661" r:id="rId10"/>
    <p:sldLayoutId id="2147483662" r:id="rId11"/>
    <p:sldLayoutId id="2147483663" r:id="rId12"/>
  </p:sldLayoutIdLst>
  <p:hf sldNum="0" hdr="0" ftr="0"/>
  <p:txStyles>
    <p:titleStyle>
      <a:lvl1pPr algn="l" rtl="0" fontAlgn="base">
        <a:spcBef>
          <a:spcPct val="0"/>
        </a:spcBef>
        <a:spcAft>
          <a:spcPct val="0"/>
        </a:spcAft>
        <a:defRPr sz="3600" b="1">
          <a:solidFill>
            <a:srgbClr val="000000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3600" b="1">
          <a:solidFill>
            <a:srgbClr val="000000"/>
          </a:solidFill>
          <a:latin typeface="Times New Roman" pitchFamily="18" charset="0"/>
        </a:defRPr>
      </a:lvl2pPr>
      <a:lvl3pPr algn="l" rtl="0" fontAlgn="base">
        <a:spcBef>
          <a:spcPct val="0"/>
        </a:spcBef>
        <a:spcAft>
          <a:spcPct val="0"/>
        </a:spcAft>
        <a:defRPr sz="3600" b="1">
          <a:solidFill>
            <a:srgbClr val="000000"/>
          </a:solidFill>
          <a:latin typeface="Times New Roman" pitchFamily="18" charset="0"/>
        </a:defRPr>
      </a:lvl3pPr>
      <a:lvl4pPr algn="l" rtl="0" fontAlgn="base">
        <a:spcBef>
          <a:spcPct val="0"/>
        </a:spcBef>
        <a:spcAft>
          <a:spcPct val="0"/>
        </a:spcAft>
        <a:defRPr sz="3600" b="1">
          <a:solidFill>
            <a:srgbClr val="000000"/>
          </a:solidFill>
          <a:latin typeface="Times New Roman" pitchFamily="18" charset="0"/>
        </a:defRPr>
      </a:lvl4pPr>
      <a:lvl5pPr algn="l" rtl="0" fontAlgn="base">
        <a:spcBef>
          <a:spcPct val="0"/>
        </a:spcBef>
        <a:spcAft>
          <a:spcPct val="0"/>
        </a:spcAft>
        <a:defRPr sz="3600" b="1">
          <a:solidFill>
            <a:srgbClr val="000000"/>
          </a:solidFill>
          <a:latin typeface="Times New Roman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 b="1">
          <a:solidFill>
            <a:srgbClr val="000000"/>
          </a:solidFill>
          <a:latin typeface="Times New Roman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 b="1">
          <a:solidFill>
            <a:srgbClr val="000000"/>
          </a:solidFill>
          <a:latin typeface="Times New Roman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 b="1">
          <a:solidFill>
            <a:srgbClr val="000000"/>
          </a:solidFill>
          <a:latin typeface="Times New Roman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 b="1">
          <a:solidFill>
            <a:srgbClr val="000000"/>
          </a:solidFill>
          <a:latin typeface="Times New Roman" pitchFamily="18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rgbClr val="000000"/>
        </a:buClr>
        <a:buSzPct val="75000"/>
        <a:buFont typeface="Wingdings" pitchFamily="2" charset="2"/>
        <a:buChar char="n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rgbClr val="000066"/>
        </a:buClr>
        <a:buSzPct val="70000"/>
        <a:buFont typeface="Wingdings" pitchFamily="2" charset="2"/>
        <a:buChar char="n"/>
        <a:defRPr sz="26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rgbClr val="000000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rgbClr val="000066"/>
        </a:buClr>
        <a:buChar char="•"/>
        <a:defRPr sz="22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85000"/>
        <a:buChar char="•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85000"/>
        <a:buChar char="•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85000"/>
        <a:buChar char="•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85000"/>
        <a:buChar char="•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85000"/>
        <a:buChar char="•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Rectangle 2"/>
          <p:cNvSpPr>
            <a:spLocks noGrp="1" noChangeArrowheads="1"/>
          </p:cNvSpPr>
          <p:nvPr>
            <p:ph type="title"/>
          </p:nvPr>
        </p:nvSpPr>
        <p:spPr>
          <a:xfrm>
            <a:off x="871538" y="977682"/>
            <a:ext cx="8162925" cy="646331"/>
          </a:xfrm>
        </p:spPr>
        <p:txBody>
          <a:bodyPr/>
          <a:lstStyle/>
          <a:p>
            <a:r>
              <a:rPr lang="en-US" dirty="0"/>
              <a:t>Summit </a:t>
            </a:r>
            <a:r>
              <a:rPr lang="en-US" dirty="0" smtClean="0"/>
              <a:t>Company</a:t>
            </a:r>
            <a:r>
              <a:rPr lang="en-US" b="0" dirty="0"/>
              <a:t> </a:t>
            </a:r>
            <a:r>
              <a:rPr lang="en-US" dirty="0" smtClean="0"/>
              <a:t>Value </a:t>
            </a:r>
            <a:r>
              <a:rPr lang="en-US" dirty="0"/>
              <a:t>P</a:t>
            </a:r>
            <a:r>
              <a:rPr lang="en-US" dirty="0" smtClean="0"/>
              <a:t>roposition</a:t>
            </a:r>
            <a:endParaRPr lang="en-US" dirty="0"/>
          </a:p>
        </p:txBody>
      </p:sp>
      <p:sp>
        <p:nvSpPr>
          <p:cNvPr id="870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2286000"/>
            <a:ext cx="7391400" cy="1676400"/>
          </a:xfrm>
        </p:spPr>
        <p:txBody>
          <a:bodyPr/>
          <a:lstStyle/>
          <a:p>
            <a:pPr marL="0" indent="0">
              <a:buFont typeface="Wingdings" pitchFamily="2" charset="2"/>
              <a:buNone/>
            </a:pPr>
            <a:r>
              <a:rPr lang="en-US" sz="2400" dirty="0"/>
              <a:t>Services based on high value </a:t>
            </a:r>
            <a:r>
              <a:rPr lang="en-US" sz="2400" dirty="0" smtClean="0"/>
              <a:t>talent </a:t>
            </a:r>
            <a:r>
              <a:rPr lang="en-US" sz="2400" dirty="0"/>
              <a:t>combined with </a:t>
            </a:r>
            <a:r>
              <a:rPr lang="en-US" sz="2400" dirty="0" smtClean="0"/>
              <a:t>proven management </a:t>
            </a:r>
            <a:r>
              <a:rPr lang="en-US" sz="2400" dirty="0"/>
              <a:t>and experience!</a:t>
            </a:r>
          </a:p>
        </p:txBody>
      </p:sp>
      <p:sp>
        <p:nvSpPr>
          <p:cNvPr id="87046" name="AutoShape 6"/>
          <p:cNvSpPr>
            <a:spLocks noChangeArrowheads="1"/>
          </p:cNvSpPr>
          <p:nvPr/>
        </p:nvSpPr>
        <p:spPr bwMode="auto">
          <a:xfrm rot="-10800000">
            <a:off x="4330700" y="3352800"/>
            <a:ext cx="1854200" cy="1524000"/>
          </a:xfrm>
          <a:prstGeom prst="curvedRightArrow">
            <a:avLst>
              <a:gd name="adj1" fmla="val 30000"/>
              <a:gd name="adj2" fmla="val 60000"/>
              <a:gd name="adj3" fmla="val 33333"/>
            </a:avLst>
          </a:prstGeom>
          <a:solidFill>
            <a:srgbClr val="0066CC"/>
          </a:solidFill>
          <a:ln w="9525">
            <a:solidFill>
              <a:srgbClr val="0066CC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87047" name="AutoShape 7"/>
          <p:cNvSpPr>
            <a:spLocks noChangeArrowheads="1"/>
          </p:cNvSpPr>
          <p:nvPr/>
        </p:nvSpPr>
        <p:spPr bwMode="auto">
          <a:xfrm>
            <a:off x="2476500" y="3429001"/>
            <a:ext cx="1854200" cy="1524000"/>
          </a:xfrm>
          <a:prstGeom prst="curvedRightArrow">
            <a:avLst>
              <a:gd name="adj1" fmla="val 30000"/>
              <a:gd name="adj2" fmla="val 60000"/>
              <a:gd name="adj3" fmla="val 33333"/>
            </a:avLst>
          </a:prstGeom>
          <a:solidFill>
            <a:srgbClr val="45AFFF"/>
          </a:solidFill>
          <a:ln w="9525">
            <a:solidFill>
              <a:srgbClr val="0066CC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87054" name="Text Box 14"/>
          <p:cNvSpPr txBox="1">
            <a:spLocks noChangeArrowheads="1"/>
          </p:cNvSpPr>
          <p:nvPr/>
        </p:nvSpPr>
        <p:spPr bwMode="auto">
          <a:xfrm>
            <a:off x="2476500" y="5346700"/>
            <a:ext cx="2903538" cy="82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600" dirty="0"/>
              <a:t>Dramatic Cost Differential </a:t>
            </a:r>
            <a:br>
              <a:rPr lang="en-US" sz="1600" dirty="0"/>
            </a:br>
            <a:r>
              <a:rPr lang="en-US" sz="1600" dirty="0"/>
              <a:t>	</a:t>
            </a:r>
            <a:r>
              <a:rPr lang="en-US" sz="1600" dirty="0" smtClean="0"/>
              <a:t>     + </a:t>
            </a:r>
            <a:r>
              <a:rPr lang="en-US" sz="1600" dirty="0"/>
              <a:t/>
            </a:r>
            <a:br>
              <a:rPr lang="en-US" sz="1600" dirty="0"/>
            </a:br>
            <a:r>
              <a:rPr lang="en-US" sz="1600" dirty="0"/>
              <a:t>Management, Execution</a:t>
            </a:r>
          </a:p>
        </p:txBody>
      </p:sp>
      <p:sp>
        <p:nvSpPr>
          <p:cNvPr id="87055" name="Text Box 15"/>
          <p:cNvSpPr txBox="1">
            <a:spLocks noChangeArrowheads="1"/>
          </p:cNvSpPr>
          <p:nvPr/>
        </p:nvSpPr>
        <p:spPr bwMode="auto">
          <a:xfrm>
            <a:off x="5341938" y="5468937"/>
            <a:ext cx="1406525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600" dirty="0"/>
              <a:t>= incredible</a:t>
            </a:r>
            <a:br>
              <a:rPr lang="en-US" sz="1600" dirty="0"/>
            </a:br>
            <a:r>
              <a:rPr lang="en-US" sz="1600" dirty="0"/>
              <a:t>   value</a:t>
            </a:r>
          </a:p>
        </p:txBody>
      </p:sp>
      <p:sp>
        <p:nvSpPr>
          <p:cNvPr id="87056" name="Line 16"/>
          <p:cNvSpPr>
            <a:spLocks noChangeShapeType="1"/>
          </p:cNvSpPr>
          <p:nvPr/>
        </p:nvSpPr>
        <p:spPr bwMode="auto">
          <a:xfrm>
            <a:off x="2513013" y="5422900"/>
            <a:ext cx="0" cy="685800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/>
          <a:lstStyle/>
          <a:p>
            <a:endParaRPr lang="en-US"/>
          </a:p>
        </p:txBody>
      </p:sp>
      <p:sp>
        <p:nvSpPr>
          <p:cNvPr id="87057" name="Line 17"/>
          <p:cNvSpPr>
            <a:spLocks noChangeShapeType="1"/>
          </p:cNvSpPr>
          <p:nvPr/>
        </p:nvSpPr>
        <p:spPr bwMode="auto">
          <a:xfrm>
            <a:off x="5257800" y="5422900"/>
            <a:ext cx="0" cy="685800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/>
          <a:lstStyle/>
          <a:p>
            <a:endParaRPr lang="en-US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28076" y="5817108"/>
            <a:ext cx="760476" cy="940308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2" name="Rectangle 2"/>
          <p:cNvSpPr>
            <a:spLocks noGrp="1" noChangeArrowheads="1"/>
          </p:cNvSpPr>
          <p:nvPr>
            <p:ph type="title"/>
          </p:nvPr>
        </p:nvSpPr>
        <p:spPr>
          <a:xfrm>
            <a:off x="871538" y="977682"/>
            <a:ext cx="8162925" cy="646331"/>
          </a:xfrm>
        </p:spPr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Summit Company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smtClean="0">
                <a:solidFill>
                  <a:schemeClr val="tx1"/>
                </a:solidFill>
              </a:rPr>
              <a:t>Project </a:t>
            </a:r>
            <a:r>
              <a:rPr lang="en-US" dirty="0">
                <a:solidFill>
                  <a:schemeClr val="tx1"/>
                </a:solidFill>
              </a:rPr>
              <a:t>Management</a:t>
            </a:r>
          </a:p>
        </p:txBody>
      </p:sp>
      <p:sp>
        <p:nvSpPr>
          <p:cNvPr id="1177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Clr>
                <a:schemeClr val="hlink"/>
              </a:buClr>
            </a:pPr>
            <a:r>
              <a:rPr lang="en-US" sz="1600" dirty="0"/>
              <a:t>Process Management</a:t>
            </a:r>
          </a:p>
          <a:p>
            <a:pPr lvl="1">
              <a:buClr>
                <a:schemeClr val="hlink"/>
              </a:buClr>
            </a:pPr>
            <a:r>
              <a:rPr lang="en-US" sz="1400" dirty="0"/>
              <a:t>Help streamline development </a:t>
            </a:r>
            <a:r>
              <a:rPr lang="en-US" sz="1400" dirty="0" smtClean="0"/>
              <a:t>processes</a:t>
            </a:r>
            <a:endParaRPr lang="en-US" sz="1400" dirty="0"/>
          </a:p>
          <a:p>
            <a:pPr lvl="2">
              <a:buClr>
                <a:schemeClr val="hlink"/>
              </a:buClr>
            </a:pPr>
            <a:r>
              <a:rPr lang="en-US" sz="1400" dirty="0"/>
              <a:t>Change management</a:t>
            </a:r>
          </a:p>
          <a:p>
            <a:pPr lvl="2">
              <a:buClr>
                <a:schemeClr val="hlink"/>
              </a:buClr>
            </a:pPr>
            <a:r>
              <a:rPr lang="en-US" sz="1400" dirty="0"/>
              <a:t>Requirements</a:t>
            </a:r>
          </a:p>
          <a:p>
            <a:pPr lvl="2">
              <a:buClr>
                <a:schemeClr val="hlink"/>
              </a:buClr>
            </a:pPr>
            <a:r>
              <a:rPr lang="en-US" sz="1400" dirty="0"/>
              <a:t>Defect reporting</a:t>
            </a:r>
          </a:p>
          <a:p>
            <a:pPr>
              <a:buClr>
                <a:schemeClr val="hlink"/>
              </a:buClr>
            </a:pPr>
            <a:r>
              <a:rPr lang="en-US" sz="1600" dirty="0"/>
              <a:t>Instill Best Practices</a:t>
            </a:r>
          </a:p>
          <a:p>
            <a:pPr lvl="1">
              <a:buClr>
                <a:schemeClr val="hlink"/>
              </a:buClr>
            </a:pPr>
            <a:r>
              <a:rPr lang="en-US" sz="1400" dirty="0"/>
              <a:t>Use </a:t>
            </a:r>
            <a:r>
              <a:rPr lang="en-US" sz="1400" dirty="0" smtClean="0"/>
              <a:t>practices </a:t>
            </a:r>
            <a:r>
              <a:rPr lang="en-US" sz="1400" dirty="0"/>
              <a:t>commonly implemented by successful organizations</a:t>
            </a:r>
          </a:p>
          <a:p>
            <a:pPr lvl="1">
              <a:buClr>
                <a:schemeClr val="hlink"/>
              </a:buClr>
            </a:pPr>
            <a:r>
              <a:rPr lang="en-US" sz="1400" dirty="0"/>
              <a:t>Adjust methodology according to project size</a:t>
            </a:r>
          </a:p>
          <a:p>
            <a:pPr>
              <a:buClr>
                <a:schemeClr val="hlink"/>
              </a:buClr>
            </a:pPr>
            <a:r>
              <a:rPr lang="en-US" sz="1600" dirty="0"/>
              <a:t>Lower development costs</a:t>
            </a:r>
          </a:p>
          <a:p>
            <a:pPr lvl="1">
              <a:buClr>
                <a:schemeClr val="hlink"/>
              </a:buClr>
            </a:pPr>
            <a:r>
              <a:rPr lang="en-US" sz="1400" dirty="0"/>
              <a:t>Meet schedules</a:t>
            </a:r>
          </a:p>
          <a:p>
            <a:pPr lvl="1">
              <a:buClr>
                <a:schemeClr val="hlink"/>
              </a:buClr>
            </a:pPr>
            <a:r>
              <a:rPr lang="en-US" sz="1400" dirty="0"/>
              <a:t>Agreed upon deliverables at project inception</a:t>
            </a:r>
          </a:p>
          <a:p>
            <a:pPr lvl="1">
              <a:buClr>
                <a:schemeClr val="hlink"/>
              </a:buClr>
            </a:pPr>
            <a:r>
              <a:rPr lang="en-US" sz="1400" dirty="0"/>
              <a:t>Managing change</a:t>
            </a:r>
          </a:p>
          <a:p>
            <a:pPr>
              <a:buClr>
                <a:schemeClr val="hlink"/>
              </a:buClr>
            </a:pPr>
            <a:r>
              <a:rPr lang="en-US" sz="1600" dirty="0"/>
              <a:t>Reporting</a:t>
            </a:r>
          </a:p>
          <a:p>
            <a:pPr lvl="1">
              <a:buClr>
                <a:schemeClr val="hlink"/>
              </a:buClr>
            </a:pPr>
            <a:r>
              <a:rPr lang="en-US" sz="1400" dirty="0"/>
              <a:t>Know how your project is progressing</a:t>
            </a:r>
          </a:p>
          <a:p>
            <a:pPr lvl="1">
              <a:buClr>
                <a:schemeClr val="hlink"/>
              </a:buClr>
            </a:pPr>
            <a:r>
              <a:rPr lang="en-US" sz="1400" dirty="0"/>
              <a:t>Know your resource usage</a:t>
            </a:r>
          </a:p>
          <a:p>
            <a:pPr lvl="1">
              <a:buClr>
                <a:schemeClr val="hlink"/>
              </a:buClr>
            </a:pPr>
            <a:r>
              <a:rPr lang="en-US" sz="1400" dirty="0"/>
              <a:t>Be informed of issues as they arise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28076" y="5817108"/>
            <a:ext cx="760476" cy="940308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6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423684"/>
            <a:ext cx="8348663" cy="1200329"/>
          </a:xfrm>
        </p:spPr>
        <p:txBody>
          <a:bodyPr/>
          <a:lstStyle/>
          <a:p>
            <a:r>
              <a:rPr lang="en-US" dirty="0"/>
              <a:t>Summit </a:t>
            </a:r>
            <a:r>
              <a:rPr lang="en-US" dirty="0" smtClean="0"/>
              <a:t>Company Generates </a:t>
            </a:r>
            <a:r>
              <a:rPr lang="en-US" dirty="0"/>
              <a:t>P</a:t>
            </a:r>
            <a:r>
              <a:rPr lang="en-US" dirty="0" smtClean="0"/>
              <a:t>rofit </a:t>
            </a:r>
            <a:r>
              <a:rPr lang="en-US" dirty="0"/>
              <a:t>for C</a:t>
            </a:r>
            <a:r>
              <a:rPr lang="en-US" dirty="0" smtClean="0"/>
              <a:t>lients</a:t>
            </a:r>
            <a:endParaRPr lang="en-US" dirty="0"/>
          </a:p>
        </p:txBody>
      </p:sp>
      <p:sp>
        <p:nvSpPr>
          <p:cNvPr id="113667" name="Rectangle 3"/>
          <p:cNvSpPr>
            <a:spLocks noChangeArrowheads="1"/>
          </p:cNvSpPr>
          <p:nvPr/>
        </p:nvSpPr>
        <p:spPr bwMode="auto">
          <a:xfrm>
            <a:off x="1524000" y="3733800"/>
            <a:ext cx="1447800" cy="762000"/>
          </a:xfrm>
          <a:prstGeom prst="rect">
            <a:avLst/>
          </a:prstGeom>
          <a:solidFill>
            <a:schemeClr val="hlink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3668" name="Text Box 4"/>
          <p:cNvSpPr txBox="1">
            <a:spLocks noChangeArrowheads="1"/>
          </p:cNvSpPr>
          <p:nvPr/>
        </p:nvSpPr>
        <p:spPr bwMode="auto">
          <a:xfrm>
            <a:off x="1600200" y="3886200"/>
            <a:ext cx="1371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chemeClr val="accent1"/>
                </a:solidFill>
              </a:rPr>
              <a:t>Clients</a:t>
            </a:r>
          </a:p>
        </p:txBody>
      </p:sp>
      <p:sp>
        <p:nvSpPr>
          <p:cNvPr id="113669" name="Oval 5"/>
          <p:cNvSpPr>
            <a:spLocks noChangeArrowheads="1"/>
          </p:cNvSpPr>
          <p:nvPr/>
        </p:nvSpPr>
        <p:spPr bwMode="auto">
          <a:xfrm>
            <a:off x="5029200" y="3505200"/>
            <a:ext cx="457200" cy="457200"/>
          </a:xfrm>
          <a:prstGeom prst="ellipse">
            <a:avLst/>
          </a:prstGeom>
          <a:solidFill>
            <a:srgbClr val="5FB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3670" name="Oval 6"/>
          <p:cNvSpPr>
            <a:spLocks noChangeArrowheads="1"/>
          </p:cNvSpPr>
          <p:nvPr/>
        </p:nvSpPr>
        <p:spPr bwMode="auto">
          <a:xfrm>
            <a:off x="5410200" y="3962400"/>
            <a:ext cx="457200" cy="457200"/>
          </a:xfrm>
          <a:prstGeom prst="ellipse">
            <a:avLst/>
          </a:prstGeom>
          <a:solidFill>
            <a:srgbClr val="0F98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3671" name="Oval 7"/>
          <p:cNvSpPr>
            <a:spLocks noChangeArrowheads="1"/>
          </p:cNvSpPr>
          <p:nvPr/>
        </p:nvSpPr>
        <p:spPr bwMode="auto">
          <a:xfrm>
            <a:off x="5715000" y="3581400"/>
            <a:ext cx="457200" cy="457200"/>
          </a:xfrm>
          <a:prstGeom prst="ellipse">
            <a:avLst/>
          </a:prstGeom>
          <a:solidFill>
            <a:schemeClr val="hlink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3672" name="Oval 8"/>
          <p:cNvSpPr>
            <a:spLocks noChangeArrowheads="1"/>
          </p:cNvSpPr>
          <p:nvPr/>
        </p:nvSpPr>
        <p:spPr bwMode="auto">
          <a:xfrm>
            <a:off x="4800600" y="4038600"/>
            <a:ext cx="457200" cy="457200"/>
          </a:xfrm>
          <a:prstGeom prst="ellipse">
            <a:avLst/>
          </a:prstGeom>
          <a:solidFill>
            <a:srgbClr val="0066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3673" name="Oval 9"/>
          <p:cNvSpPr>
            <a:spLocks noChangeArrowheads="1"/>
          </p:cNvSpPr>
          <p:nvPr/>
        </p:nvSpPr>
        <p:spPr bwMode="auto">
          <a:xfrm>
            <a:off x="5867400" y="4267200"/>
            <a:ext cx="457200" cy="457200"/>
          </a:xfrm>
          <a:prstGeom prst="ellipse">
            <a:avLst/>
          </a:prstGeom>
          <a:solidFill>
            <a:srgbClr val="45AF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3674" name="Oval 10"/>
          <p:cNvSpPr>
            <a:spLocks noChangeArrowheads="1"/>
          </p:cNvSpPr>
          <p:nvPr/>
        </p:nvSpPr>
        <p:spPr bwMode="auto">
          <a:xfrm>
            <a:off x="5105400" y="4495800"/>
            <a:ext cx="457200" cy="457200"/>
          </a:xfrm>
          <a:prstGeom prst="ellipse">
            <a:avLst/>
          </a:prstGeom>
          <a:solidFill>
            <a:srgbClr val="5FB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3675" name="AutoShape 11"/>
          <p:cNvSpPr>
            <a:spLocks noChangeArrowheads="1"/>
          </p:cNvSpPr>
          <p:nvPr/>
        </p:nvSpPr>
        <p:spPr bwMode="auto">
          <a:xfrm flipH="1">
            <a:off x="1524000" y="2743200"/>
            <a:ext cx="4419600" cy="685800"/>
          </a:xfrm>
          <a:prstGeom prst="curvedDownArrow">
            <a:avLst>
              <a:gd name="adj1" fmla="val 128889"/>
              <a:gd name="adj2" fmla="val 257778"/>
              <a:gd name="adj3" fmla="val 33333"/>
            </a:avLst>
          </a:prstGeom>
          <a:solidFill>
            <a:srgbClr val="45AF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3676" name="Text Box 12"/>
          <p:cNvSpPr txBox="1">
            <a:spLocks noChangeArrowheads="1"/>
          </p:cNvSpPr>
          <p:nvPr/>
        </p:nvSpPr>
        <p:spPr bwMode="auto">
          <a:xfrm>
            <a:off x="990600" y="2133600"/>
            <a:ext cx="7620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Revenue &amp; Profitability &amp; Leverage</a:t>
            </a:r>
          </a:p>
        </p:txBody>
      </p:sp>
      <p:sp>
        <p:nvSpPr>
          <p:cNvPr id="113677" name="Text Box 13"/>
          <p:cNvSpPr txBox="1">
            <a:spLocks noChangeArrowheads="1"/>
          </p:cNvSpPr>
          <p:nvPr/>
        </p:nvSpPr>
        <p:spPr bwMode="auto">
          <a:xfrm>
            <a:off x="6477000" y="3825300"/>
            <a:ext cx="2514599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sz="1600" dirty="0"/>
              <a:t>Summit </a:t>
            </a:r>
            <a:r>
              <a:rPr lang="en-US" sz="1600" dirty="0" smtClean="0"/>
              <a:t>Company High-value Services</a:t>
            </a:r>
            <a:endParaRPr lang="en-US" sz="1600" dirty="0"/>
          </a:p>
        </p:txBody>
      </p:sp>
      <p:sp>
        <p:nvSpPr>
          <p:cNvPr id="113678" name="Text Box 14"/>
          <p:cNvSpPr txBox="1">
            <a:spLocks noChangeArrowheads="1"/>
          </p:cNvSpPr>
          <p:nvPr/>
        </p:nvSpPr>
        <p:spPr bwMode="auto">
          <a:xfrm>
            <a:off x="3048000" y="4495800"/>
            <a:ext cx="1676400" cy="82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1600" dirty="0"/>
              <a:t>Expertise, Management </a:t>
            </a:r>
            <a:br>
              <a:rPr lang="en-US" sz="1600" dirty="0"/>
            </a:br>
            <a:r>
              <a:rPr lang="en-US" sz="1600" dirty="0"/>
              <a:t>&amp; Execution</a:t>
            </a:r>
          </a:p>
        </p:txBody>
      </p:sp>
      <p:sp>
        <p:nvSpPr>
          <p:cNvPr id="113679" name="AutoShape 15"/>
          <p:cNvSpPr>
            <a:spLocks noChangeArrowheads="1"/>
          </p:cNvSpPr>
          <p:nvPr/>
        </p:nvSpPr>
        <p:spPr bwMode="auto">
          <a:xfrm>
            <a:off x="3124200" y="3962400"/>
            <a:ext cx="1447800" cy="457200"/>
          </a:xfrm>
          <a:prstGeom prst="leftRightArrow">
            <a:avLst>
              <a:gd name="adj1" fmla="val 50000"/>
              <a:gd name="adj2" fmla="val 63333"/>
            </a:avLst>
          </a:prstGeom>
          <a:solidFill>
            <a:srgbClr val="C0C0C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28076" y="5817108"/>
            <a:ext cx="760476" cy="940308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Flexible </a:t>
            </a:r>
            <a:r>
              <a:rPr lang="en-US" dirty="0" smtClean="0"/>
              <a:t>Business </a:t>
            </a:r>
            <a:r>
              <a:rPr lang="en-US" dirty="0"/>
              <a:t>M</a:t>
            </a:r>
            <a:r>
              <a:rPr lang="en-US" dirty="0" smtClean="0"/>
              <a:t>odels</a:t>
            </a:r>
            <a:endParaRPr lang="en-US" dirty="0"/>
          </a:p>
        </p:txBody>
      </p:sp>
      <p:sp>
        <p:nvSpPr>
          <p:cNvPr id="100356" name="Text Box 4"/>
          <p:cNvSpPr txBox="1">
            <a:spLocks noChangeArrowheads="1"/>
          </p:cNvSpPr>
          <p:nvPr/>
        </p:nvSpPr>
        <p:spPr bwMode="auto">
          <a:xfrm>
            <a:off x="838200" y="2209800"/>
            <a:ext cx="7162800" cy="3148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233363" indent="-233363">
              <a:spcBef>
                <a:spcPct val="50000"/>
              </a:spcBef>
              <a:buFontTx/>
              <a:buChar char="•"/>
            </a:pPr>
            <a:r>
              <a:rPr lang="en-US" sz="1600" b="1" i="1" dirty="0"/>
              <a:t>Fixed Price contracts</a:t>
            </a:r>
            <a:r>
              <a:rPr lang="en-US" sz="1600" b="1" dirty="0"/>
              <a:t>:</a:t>
            </a:r>
            <a:r>
              <a:rPr lang="en-US" sz="1600" dirty="0"/>
              <a:t> This method is for projects with pre-defined time frames, design, and agreed change management procedures</a:t>
            </a:r>
          </a:p>
          <a:p>
            <a:pPr marL="233363" indent="-233363">
              <a:spcBef>
                <a:spcPct val="50000"/>
              </a:spcBef>
              <a:buFontTx/>
              <a:buChar char="•"/>
            </a:pPr>
            <a:r>
              <a:rPr lang="en-US" sz="1600" b="1" i="1" dirty="0"/>
              <a:t>Time and Material contracts</a:t>
            </a:r>
            <a:r>
              <a:rPr lang="en-US" sz="1600" b="1" dirty="0"/>
              <a:t>:</a:t>
            </a:r>
            <a:r>
              <a:rPr lang="en-US" sz="1600" dirty="0"/>
              <a:t> Best method for projects that are subject to changes in design, allow for a considerable amount of flexibility</a:t>
            </a:r>
          </a:p>
          <a:p>
            <a:pPr marL="233363" indent="-233363">
              <a:spcBef>
                <a:spcPct val="50000"/>
              </a:spcBef>
              <a:buFontTx/>
              <a:buChar char="•"/>
            </a:pPr>
            <a:r>
              <a:rPr lang="en-US" sz="1600" b="1" i="1" dirty="0"/>
              <a:t>Allocated Team contracts</a:t>
            </a:r>
            <a:r>
              <a:rPr lang="en-US" sz="1600" b="1" dirty="0"/>
              <a:t>:</a:t>
            </a:r>
            <a:r>
              <a:rPr lang="en-US" sz="1600" dirty="0"/>
              <a:t> Suited for long-term projects where a pre-specified profile team of professionals is assigned to operate under the client’s control</a:t>
            </a:r>
          </a:p>
          <a:p>
            <a:pPr marL="233363" indent="-233363">
              <a:spcBef>
                <a:spcPct val="50000"/>
              </a:spcBef>
              <a:buFontTx/>
              <a:buChar char="•"/>
            </a:pPr>
            <a:r>
              <a:rPr lang="en-US" sz="1600" b="1" i="1" dirty="0"/>
              <a:t>Blended cash &amp; equity contracts:</a:t>
            </a:r>
            <a:r>
              <a:rPr lang="en-US" sz="1600" i="1" dirty="0"/>
              <a:t> </a:t>
            </a:r>
            <a:r>
              <a:rPr lang="en-US" sz="1600" dirty="0"/>
              <a:t>Suitable for venture backed </a:t>
            </a:r>
            <a:r>
              <a:rPr lang="en-US" sz="1600" dirty="0" smtClean="0"/>
              <a:t>startups</a:t>
            </a:r>
            <a:endParaRPr lang="en-US" sz="16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28076" y="5817108"/>
            <a:ext cx="760476" cy="940308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Bold Stripes">
  <a:themeElements>
    <a:clrScheme name="Bold Stripes 2">
      <a:dk1>
        <a:srgbClr val="000000"/>
      </a:dk1>
      <a:lt1>
        <a:srgbClr val="EAEAEA"/>
      </a:lt1>
      <a:dk2>
        <a:srgbClr val="003366"/>
      </a:dk2>
      <a:lt2>
        <a:srgbClr val="EAEAEA"/>
      </a:lt2>
      <a:accent1>
        <a:srgbClr val="FFFFFF"/>
      </a:accent1>
      <a:accent2>
        <a:srgbClr val="DDDDDD"/>
      </a:accent2>
      <a:accent3>
        <a:srgbClr val="F3F3F3"/>
      </a:accent3>
      <a:accent4>
        <a:srgbClr val="000000"/>
      </a:accent4>
      <a:accent5>
        <a:srgbClr val="FFFFFF"/>
      </a:accent5>
      <a:accent6>
        <a:srgbClr val="C8C8C8"/>
      </a:accent6>
      <a:hlink>
        <a:srgbClr val="336699"/>
      </a:hlink>
      <a:folHlink>
        <a:srgbClr val="9A0000"/>
      </a:folHlink>
    </a:clrScheme>
    <a:fontScheme name="Bold Stripes">
      <a:majorFont>
        <a:latin typeface="Times New Roman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</a:defRPr>
        </a:defPPr>
      </a:lstStyle>
    </a:lnDef>
  </a:objectDefaults>
  <a:extraClrSchemeLst>
    <a:extraClrScheme>
      <a:clrScheme name="Bold Stripes 1">
        <a:dk1>
          <a:srgbClr val="356677"/>
        </a:dk1>
        <a:lt1>
          <a:srgbClr val="FFFFFF"/>
        </a:lt1>
        <a:dk2>
          <a:srgbClr val="3E798E"/>
        </a:dk2>
        <a:lt2>
          <a:srgbClr val="FFFFCC"/>
        </a:lt2>
        <a:accent1>
          <a:srgbClr val="7FA0B1"/>
        </a:accent1>
        <a:accent2>
          <a:srgbClr val="3A7184"/>
        </a:accent2>
        <a:accent3>
          <a:srgbClr val="AFBEC6"/>
        </a:accent3>
        <a:accent4>
          <a:srgbClr val="DADADA"/>
        </a:accent4>
        <a:accent5>
          <a:srgbClr val="C0CDD5"/>
        </a:accent5>
        <a:accent6>
          <a:srgbClr val="346677"/>
        </a:accent6>
        <a:hlink>
          <a:srgbClr val="FFBF0B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old Stripes 2">
        <a:dk1>
          <a:srgbClr val="000000"/>
        </a:dk1>
        <a:lt1>
          <a:srgbClr val="EAEAEA"/>
        </a:lt1>
        <a:dk2>
          <a:srgbClr val="003366"/>
        </a:dk2>
        <a:lt2>
          <a:srgbClr val="EAEAEA"/>
        </a:lt2>
        <a:accent1>
          <a:srgbClr val="FFFFFF"/>
        </a:accent1>
        <a:accent2>
          <a:srgbClr val="DDDDDD"/>
        </a:accent2>
        <a:accent3>
          <a:srgbClr val="F3F3F3"/>
        </a:accent3>
        <a:accent4>
          <a:srgbClr val="000000"/>
        </a:accent4>
        <a:accent5>
          <a:srgbClr val="FFFFFF"/>
        </a:accent5>
        <a:accent6>
          <a:srgbClr val="C8C8C8"/>
        </a:accent6>
        <a:hlink>
          <a:srgbClr val="336699"/>
        </a:hlink>
        <a:folHlink>
          <a:srgbClr val="9A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old Stripes 3">
        <a:dk1>
          <a:srgbClr val="000000"/>
        </a:dk1>
        <a:lt1>
          <a:srgbClr val="EAEAEA"/>
        </a:lt1>
        <a:dk2>
          <a:srgbClr val="000000"/>
        </a:dk2>
        <a:lt2>
          <a:srgbClr val="EAEAEA"/>
        </a:lt2>
        <a:accent1>
          <a:srgbClr val="FFFFFF"/>
        </a:accent1>
        <a:accent2>
          <a:srgbClr val="DDDDDD"/>
        </a:accent2>
        <a:accent3>
          <a:srgbClr val="F3F3F3"/>
        </a:accent3>
        <a:accent4>
          <a:srgbClr val="000000"/>
        </a:accent4>
        <a:accent5>
          <a:srgbClr val="FFFFFF"/>
        </a:accent5>
        <a:accent6>
          <a:srgbClr val="C8C8C8"/>
        </a:accent6>
        <a:hlink>
          <a:srgbClr val="777777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old Stripes 4">
        <a:dk1>
          <a:srgbClr val="492417"/>
        </a:dk1>
        <a:lt1>
          <a:srgbClr val="D4D5C3"/>
        </a:lt1>
        <a:dk2>
          <a:srgbClr val="6E4900"/>
        </a:dk2>
        <a:lt2>
          <a:srgbClr val="B9BA9C"/>
        </a:lt2>
        <a:accent1>
          <a:srgbClr val="DBD8CF"/>
        </a:accent1>
        <a:accent2>
          <a:srgbClr val="C7C8B0"/>
        </a:accent2>
        <a:accent3>
          <a:srgbClr val="E6E7DE"/>
        </a:accent3>
        <a:accent4>
          <a:srgbClr val="3D1D12"/>
        </a:accent4>
        <a:accent5>
          <a:srgbClr val="EAE9E4"/>
        </a:accent5>
        <a:accent6>
          <a:srgbClr val="B4B59F"/>
        </a:accent6>
        <a:hlink>
          <a:srgbClr val="CC9900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D:\Program Files\Microsoft Office\Templates\Presentation Designs\Bold Stripes.pot</Template>
  <TotalTime>1145</TotalTime>
  <Words>185</Words>
  <Application>Microsoft Office PowerPoint</Application>
  <PresentationFormat>On-screen Show (4:3)</PresentationFormat>
  <Paragraphs>31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Arial</vt:lpstr>
      <vt:lpstr>Verdana</vt:lpstr>
      <vt:lpstr>Times New Roman</vt:lpstr>
      <vt:lpstr>Wingdings</vt:lpstr>
      <vt:lpstr>Bold Stripes</vt:lpstr>
      <vt:lpstr>Summit Company Value Proposition</vt:lpstr>
      <vt:lpstr>Summit Company Project Management</vt:lpstr>
      <vt:lpstr>Summit Company Generates Profit for Clients</vt:lpstr>
      <vt:lpstr>Flexible Business Models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Summit Slides</dc:title>
  <dc:subject>Corel PDF Fusion</dc:subject>
  <cp:lastPrinted>1601-01-01T00:00:00Z</cp:lastPrinted>
  <dcterms:created xsi:type="dcterms:W3CDTF">2001-02-20T02:52:01Z</dcterms:created>
  <dcterms:modified xsi:type="dcterms:W3CDTF">2011-04-18T21:02:21Z</dcterms:modified>
</cp:coreProperties>
</file>